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59" r:id="rId6"/>
    <p:sldId id="260" r:id="rId7"/>
    <p:sldId id="271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457200" algn="ctr">
              <a:buSzTx/>
              <a:buFontTx/>
              <a:buNone/>
            </a:lvl2pPr>
            <a:lvl3pPr marL="0" indent="914400" algn="ctr">
              <a:buSzTx/>
              <a:buFontTx/>
              <a:buNone/>
            </a:lvl3pPr>
            <a:lvl4pPr marL="0" indent="1371600" algn="ctr">
              <a:buSzTx/>
              <a:buFontTx/>
              <a:buNone/>
            </a:lvl4pPr>
            <a:lvl5pPr marL="0" indent="1828800" algn="ctr">
              <a:buSzTx/>
              <a:buFontTx/>
              <a:buNone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1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093588" y="6413966"/>
            <a:ext cx="258625" cy="24830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872066" marR="0" indent="-414866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410758" marR="0" indent="-49635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924755" marR="0" indent="-55315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381955" marR="0" indent="-55315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839155" marR="0" indent="-55315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296355" marR="0" indent="-55315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753555" marR="0" indent="-55315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210755" marR="0" indent="-55315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>
            <a:spLocks noGrp="1"/>
          </p:cNvSpPr>
          <p:nvPr>
            <p:ph type="ctrTitle"/>
          </p:nvPr>
        </p:nvSpPr>
        <p:spPr>
          <a:xfrm>
            <a:off x="1649412" y="1890712"/>
            <a:ext cx="9069389" cy="1646238"/>
          </a:xfrm>
          <a:prstGeom prst="rect">
            <a:avLst/>
          </a:prstGeom>
        </p:spPr>
        <p:txBody>
          <a:bodyPr anchor="b"/>
          <a:lstStyle/>
          <a:p>
            <a:pPr>
              <a:defRPr sz="5400">
                <a:solidFill>
                  <a:srgbClr val="037B8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Atelier </a:t>
            </a:r>
            <a:r>
              <a:rPr dirty="0" err="1" smtClean="0"/>
              <a:t>Capdroits</a:t>
            </a:r>
            <a:r>
              <a:rPr dirty="0"/>
              <a:t/>
            </a:r>
            <a:br>
              <a:rPr dirty="0"/>
            </a:br>
            <a:r>
              <a:rPr dirty="0" err="1"/>
              <a:t>Groupe</a:t>
            </a:r>
            <a:r>
              <a:rPr dirty="0"/>
              <a:t> </a:t>
            </a:r>
            <a:r>
              <a:rPr lang="fr-FR" dirty="0" smtClean="0"/>
              <a:t>LADAPT Lyon</a:t>
            </a:r>
            <a:endParaRPr dirty="0"/>
          </a:p>
        </p:txBody>
      </p:sp>
      <p:sp>
        <p:nvSpPr>
          <p:cNvPr id="32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1649412" y="4062412"/>
            <a:ext cx="9144001" cy="16557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2394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 smtClean="0"/>
              <a:t>18 janvier 2021</a:t>
            </a:r>
            <a:endParaRPr dirty="0"/>
          </a:p>
        </p:txBody>
      </p:sp>
      <p:pic>
        <p:nvPicPr>
          <p:cNvPr id="33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29012" y="206375"/>
            <a:ext cx="5132388" cy="1646238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Right Triangle 4"/>
          <p:cNvSpPr/>
          <p:nvPr/>
        </p:nvSpPr>
        <p:spPr>
          <a:xfrm>
            <a:off x="0" y="5562600"/>
            <a:ext cx="12192001" cy="1293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  <a:ln w="12700">
            <a:solidFill>
              <a:srgbClr val="037B89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37B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Nous sommes…</a:t>
            </a:r>
          </a:p>
        </p:txBody>
      </p:sp>
      <p:sp>
        <p:nvSpPr>
          <p:cNvPr id="37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  <a:defRPr>
                <a:latin typeface="Arial"/>
                <a:ea typeface="Arial"/>
                <a:cs typeface="Arial"/>
                <a:sym typeface="Arial"/>
              </a:defRPr>
            </a:pPr>
            <a:endParaRPr lang="fr-FR" dirty="0" smtClean="0"/>
          </a:p>
          <a:p>
            <a:pPr marL="0" indent="0" algn="ctr">
              <a:buNone/>
              <a:defRPr>
                <a:latin typeface="Arial"/>
                <a:ea typeface="Arial"/>
                <a:cs typeface="Arial"/>
                <a:sym typeface="Arial"/>
              </a:defRPr>
            </a:pPr>
            <a:endParaRPr lang="fr-FR" dirty="0"/>
          </a:p>
          <a:p>
            <a:pPr marL="0" indent="0" algn="ctr">
              <a:buNone/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« CAP ou pas CAP »</a:t>
            </a:r>
          </a:p>
          <a:p>
            <a:pPr marL="0" indent="0" algn="ctr">
              <a:buNone/>
              <a:defRPr>
                <a:latin typeface="Arial"/>
                <a:ea typeface="Arial"/>
                <a:cs typeface="Arial"/>
                <a:sym typeface="Arial"/>
              </a:defRPr>
            </a:pPr>
            <a:endParaRPr lang="fr-FR" dirty="0"/>
          </a:p>
          <a:p>
            <a:pPr marL="0" indent="0">
              <a:buNone/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Handicap, </a:t>
            </a:r>
            <a:r>
              <a:rPr lang="fr-FR" dirty="0" err="1" smtClean="0"/>
              <a:t>capdroits</a:t>
            </a:r>
            <a:r>
              <a:rPr lang="fr-FR" dirty="0" smtClean="0"/>
              <a:t>, être capable de …</a:t>
            </a:r>
            <a:endParaRPr dirty="0"/>
          </a:p>
        </p:txBody>
      </p:sp>
      <p:sp>
        <p:nvSpPr>
          <p:cNvPr id="38" name="Right Triangle 3"/>
          <p:cNvSpPr/>
          <p:nvPr/>
        </p:nvSpPr>
        <p:spPr>
          <a:xfrm>
            <a:off x="0" y="5562600"/>
            <a:ext cx="12192001" cy="1293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  <a:ln w="12700">
            <a:solidFill>
              <a:srgbClr val="037B89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9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312" y="6024562"/>
            <a:ext cx="1920876" cy="615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37B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 smtClean="0"/>
              <a:t>Pourquoi le nom </a:t>
            </a:r>
            <a:r>
              <a:rPr lang="fr-FR" smtClean="0"/>
              <a:t>du groupe?</a:t>
            </a:r>
            <a:endParaRPr dirty="0"/>
          </a:p>
        </p:txBody>
      </p:sp>
      <p:sp>
        <p:nvSpPr>
          <p:cNvPr id="4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Accepter de faire partie de ce groupe avec </a:t>
            </a:r>
            <a:r>
              <a:rPr lang="fr-FR" dirty="0" smtClean="0"/>
              <a:t>le sujet </a:t>
            </a:r>
            <a:r>
              <a:rPr lang="fr-FR" u="sng" dirty="0" smtClean="0"/>
              <a:t>du </a:t>
            </a:r>
            <a:r>
              <a:rPr lang="fr-FR" u="sng" dirty="0" smtClean="0"/>
              <a:t>handicap</a:t>
            </a:r>
            <a:r>
              <a:rPr lang="fr-FR" dirty="0" smtClean="0"/>
              <a:t>. La question s’est posée.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Accepter de participer ou pas à </a:t>
            </a:r>
            <a:r>
              <a:rPr lang="fr-FR" u="sng" dirty="0" smtClean="0"/>
              <a:t>cette invitation </a:t>
            </a:r>
            <a:r>
              <a:rPr lang="fr-FR" dirty="0" smtClean="0"/>
              <a:t>à participer à ce groupe? Qu’est-ce qui va m’être demandé? Défi, challenge à faire passer un message?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Partager son vécu? A quelles conditions?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Percevoir cette participation comme un « booster » dans sa situation </a:t>
            </a:r>
            <a:endParaRPr dirty="0"/>
          </a:p>
        </p:txBody>
      </p:sp>
      <p:sp>
        <p:nvSpPr>
          <p:cNvPr id="43" name="Right Triangle 3"/>
          <p:cNvSpPr/>
          <p:nvPr/>
        </p:nvSpPr>
        <p:spPr>
          <a:xfrm>
            <a:off x="0" y="5562600"/>
            <a:ext cx="12192001" cy="1293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  <a:ln w="12700">
            <a:solidFill>
              <a:srgbClr val="037B89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312" y="6024562"/>
            <a:ext cx="1920876" cy="615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37B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smtClean="0"/>
              <a:t>Pertes</a:t>
            </a:r>
            <a:endParaRPr dirty="0"/>
          </a:p>
        </p:txBody>
      </p:sp>
      <p:sp>
        <p:nvSpPr>
          <p:cNvPr id="57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Perte présente pour </a:t>
            </a:r>
            <a:r>
              <a:rPr lang="fr-FR" dirty="0" err="1" smtClean="0"/>
              <a:t>chacun-e</a:t>
            </a:r>
            <a:endParaRPr lang="fr-FR" dirty="0" smtClean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Violente, du jour au lendemain sur un accident ou une décision malencontreuse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Handicap survenue au cours de la vie (acquis) ou de naissance (congénital)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Perte </a:t>
            </a:r>
            <a:r>
              <a:rPr lang="fr-FR" dirty="0" err="1" smtClean="0"/>
              <a:t>colatérale</a:t>
            </a:r>
            <a:r>
              <a:rPr lang="fr-FR" dirty="0" smtClean="0"/>
              <a:t>, elle atteint les proches / non choisies (être au pied du mur) – Perte de repère pour soi et les proches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58" name="Right Triangle 3"/>
          <p:cNvSpPr/>
          <p:nvPr/>
        </p:nvSpPr>
        <p:spPr>
          <a:xfrm>
            <a:off x="0" y="5562600"/>
            <a:ext cx="12192001" cy="1293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  <a:ln w="12700">
            <a:solidFill>
              <a:srgbClr val="037B89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9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312" y="6024562"/>
            <a:ext cx="1920876" cy="615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37B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 smtClean="0"/>
              <a:t>Et l’autonomie dans tout cela?</a:t>
            </a:r>
            <a:endParaRPr dirty="0"/>
          </a:p>
        </p:txBody>
      </p:sp>
      <p:sp>
        <p:nvSpPr>
          <p:cNvPr id="47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Liberté de décision et ses conséquences se complexifient (consultation des proches / avis posé sans consultation ). La consultation des proches peut être perçue comme un enrichissement (d’autres points de vue sur les choses).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La </a:t>
            </a:r>
            <a:r>
              <a:rPr lang="fr-FR" u="sng" dirty="0" smtClean="0"/>
              <a:t>consultation</a:t>
            </a:r>
            <a:r>
              <a:rPr lang="fr-FR" dirty="0" smtClean="0"/>
              <a:t> et les échanges qui en découlent sont un signe de cohésion, de reconnaissance de l’autre. C’est soutenant quand on est affaibli.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Consultation au sens de demander conseil à l’autre et de faire son propre choix à la fin. Notion de choix réfléchi.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Dérive: obtenir des avis sans consultation (handicap qui génère cela) / positionnement à avoir face à cela; ferme (handicap acquis), difficile voire impossible face à la famille (handicap de naissance) et plus simple par rapport à des professionnels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Sentiment d’ être moins consulté qu’avant.</a:t>
            </a:r>
            <a:endParaRPr lang="fr-FR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Avoir le droit de </a:t>
            </a:r>
            <a:r>
              <a:rPr lang="fr-FR" dirty="0" smtClean="0"/>
              <a:t>voter</a:t>
            </a:r>
            <a:endParaRPr lang="fr-FR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Choix ou non choix d’une mesure de protection (curatelle, tutelle) – Regard différent au sein du groupe </a:t>
            </a:r>
            <a:r>
              <a:rPr lang="fr-FR" dirty="0" smtClean="0"/>
              <a:t>sur ces mesures / C</a:t>
            </a:r>
            <a:r>
              <a:rPr lang="fr-FR" dirty="0" smtClean="0"/>
              <a:t>onsentement est nécessaire</a:t>
            </a:r>
            <a:endParaRPr lang="fr-FR" dirty="0" smtClean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48" name="Right Triangle 3"/>
          <p:cNvSpPr/>
          <p:nvPr/>
        </p:nvSpPr>
        <p:spPr>
          <a:xfrm>
            <a:off x="0" y="5562600"/>
            <a:ext cx="12192001" cy="1293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  <a:ln w="12700">
            <a:solidFill>
              <a:srgbClr val="037B89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9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312" y="6024562"/>
            <a:ext cx="1920876" cy="615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37B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 smtClean="0"/>
              <a:t>Vulnérabilité</a:t>
            </a:r>
            <a:endParaRPr dirty="0"/>
          </a:p>
        </p:txBody>
      </p:sp>
      <p:sp>
        <p:nvSpPr>
          <p:cNvPr id="5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/>
              <a:t>Etre à la merci des </a:t>
            </a:r>
            <a:r>
              <a:rPr lang="fr-FR" dirty="0" smtClean="0"/>
              <a:t>autres</a:t>
            </a:r>
            <a:endParaRPr lang="fr-FR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/>
              <a:t>Avoir un genou à terre, dominé par les autres,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/>
              <a:t>Etre </a:t>
            </a:r>
            <a:r>
              <a:rPr lang="fr-FR" dirty="0" smtClean="0"/>
              <a:t>faible</a:t>
            </a:r>
            <a:endParaRPr lang="fr-FR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/>
              <a:t>Avoir besoin </a:t>
            </a:r>
            <a:r>
              <a:rPr lang="fr-FR" dirty="0" smtClean="0"/>
              <a:t>d’être aidé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Handicap et vulnérabilité vont de paire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fr-FR" dirty="0" smtClean="0"/>
              <a:t>Vivre avec / Assumer /Accepter sa vulnérabilité , son handicap, ses limites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fr-FR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fr-FR" dirty="0" smtClean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fr-FR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fr-FR" dirty="0" smtClean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53" name="Right Triangle 3"/>
          <p:cNvSpPr/>
          <p:nvPr/>
        </p:nvSpPr>
        <p:spPr>
          <a:xfrm>
            <a:off x="0" y="5562600"/>
            <a:ext cx="12192001" cy="1293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  <a:ln w="12700">
            <a:solidFill>
              <a:srgbClr val="037B89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4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312" y="6024562"/>
            <a:ext cx="1920876" cy="615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Processus d’adaptation </a:t>
            </a:r>
            <a:r>
              <a:rPr lang="fr-FR" dirty="0" smtClean="0"/>
              <a:t>face à la perte d’autonomie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Refus d’accepter sa vulnérabilité, son handicap qui fait avancer / L’amour propre est un catalyseur pour aller de l’avant, repousser les </a:t>
            </a:r>
            <a:r>
              <a:rPr lang="fr-FR" dirty="0" smtClean="0"/>
              <a:t>limites et </a:t>
            </a:r>
            <a:r>
              <a:rPr lang="fr-FR" dirty="0" smtClean="0"/>
              <a:t>aide à avancer</a:t>
            </a:r>
          </a:p>
          <a:p>
            <a:endParaRPr lang="fr-FR" dirty="0"/>
          </a:p>
          <a:p>
            <a:r>
              <a:rPr lang="fr-FR" dirty="0" smtClean="0"/>
              <a:t>Nécessité de négocier, c’est-à-dire, s’interroger sur ses capacités, ses aptitudes accessibles, se « challenger »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L’acceptation de sa vulnérabilité, faire avec ses limites, son handicap et s’y adapter. Aménager sa vie en fonction (son rythme, </a:t>
            </a:r>
            <a:r>
              <a:rPr lang="fr-FR" dirty="0" err="1" smtClean="0"/>
              <a:t>etc</a:t>
            </a:r>
            <a:r>
              <a:rPr lang="fr-F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666788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467</Words>
  <Application>Microsoft Office PowerPoint</Application>
  <PresentationFormat>Grand écran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Atelier Capdroits Groupe LADAPT Lyon</vt:lpstr>
      <vt:lpstr>Nous sommes…</vt:lpstr>
      <vt:lpstr>Pourquoi le nom du groupe?</vt:lpstr>
      <vt:lpstr>Pertes</vt:lpstr>
      <vt:lpstr>Et l’autonomie dans tout cela?</vt:lpstr>
      <vt:lpstr>Vulnérabilité</vt:lpstr>
      <vt:lpstr>Processus d’adaptation face à la perte d’autonomie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Capdroits n°1 Groupe XXX</dc:title>
  <dc:creator>VUATTOUX Florie</dc:creator>
  <cp:lastModifiedBy>VUATTOUX Florie</cp:lastModifiedBy>
  <cp:revision>29</cp:revision>
  <dcterms:modified xsi:type="dcterms:W3CDTF">2021-06-21T14:36:55Z</dcterms:modified>
</cp:coreProperties>
</file>